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301" r:id="rId2"/>
    <p:sldId id="298" r:id="rId3"/>
    <p:sldId id="293" r:id="rId4"/>
    <p:sldId id="260" r:id="rId5"/>
    <p:sldId id="256" r:id="rId6"/>
    <p:sldId id="257" r:id="rId7"/>
    <p:sldId id="259" r:id="rId8"/>
    <p:sldId id="291" r:id="rId9"/>
    <p:sldId id="290" r:id="rId10"/>
    <p:sldId id="264" r:id="rId11"/>
    <p:sldId id="284" r:id="rId12"/>
    <p:sldId id="300" r:id="rId13"/>
    <p:sldId id="295" r:id="rId14"/>
    <p:sldId id="296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i="1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i="1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i="1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i="1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i="1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i="1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i="1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i="1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i="1" u="sng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900"/>
    <a:srgbClr val="FFFFCC"/>
    <a:srgbClr val="CC0066"/>
    <a:srgbClr val="CC99FF"/>
    <a:srgbClr val="66CCFF"/>
    <a:srgbClr val="0072B8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86" autoAdjust="0"/>
    <p:restoredTop sz="94699" autoAdjust="0"/>
  </p:normalViewPr>
  <p:slideViewPr>
    <p:cSldViewPr>
      <p:cViewPr>
        <p:scale>
          <a:sx n="66" d="100"/>
          <a:sy n="66" d="100"/>
        </p:scale>
        <p:origin x="-1488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5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2EE9B3-5BEA-4030-9C40-B6DBAD2567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258" t="10937" r="10749" b="11452"/>
          <a:stretch/>
        </p:blipFill>
        <p:spPr>
          <a:xfrm>
            <a:off x="7906724" y="23814"/>
            <a:ext cx="1217252" cy="1601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04245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F0336A-36E7-4538-8E6D-3B97B4326C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363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ECB39-8120-44C8-95F5-53DF3BABE3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5513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C5DFD-2539-4DD0-8AB3-191C7C04B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2D8DA6-4ECF-47A4-8DDB-98ECCE9AA9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4467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15C4BE-F8CF-4D1F-8DED-300F5D3A6E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9990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AD836-0760-461B-A1C2-5BBA5BF7AC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4314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04B5F-B64F-4779-8E14-1B5E231172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0270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4763DF-EAB5-4F24-B582-E042B04C4D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6304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530FF9-155E-483A-9A7E-1C4362E4DF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84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B5681-CD06-46FF-AF24-F50FE35762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3034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ADDEAD-05E5-4864-9560-13529024FD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8520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12EE9B3-5BEA-4030-9C40-B6DBAD2567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 rot="5400000">
            <a:off x="7146193" y="3613253"/>
            <a:ext cx="3179486" cy="776081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3800" b="1" kern="1200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marL="0" algn="ct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</a:pPr>
            <a:r>
              <a:rPr lang="en-US" sz="6700" b="1" kern="1200" cap="none" spc="0" dirty="0" smtClean="0">
                <a:ln w="9525" cmpd="sng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noFill/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  <a:ea typeface="+mj-ea"/>
                <a:cs typeface="+mj-cs"/>
              </a:rPr>
              <a:t>SPDC</a:t>
            </a:r>
            <a:endParaRPr lang="en-US" sz="6700" b="1" kern="1200" cap="none" spc="0" dirty="0">
              <a:ln w="9525" cmpd="sng">
                <a:solidFill>
                  <a:schemeClr val="bg2">
                    <a:lumMod val="50000"/>
                  </a:schemeClr>
                </a:solidFill>
                <a:prstDash val="solid"/>
              </a:ln>
              <a:noFill/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 Black" panose="020B0A04020102020204" pitchFamily="34" charset="0"/>
              <a:ea typeface="+mj-ea"/>
              <a:cs typeface="+mj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258" t="10937" r="10749" b="11452"/>
          <a:stretch/>
        </p:blipFill>
        <p:spPr>
          <a:xfrm>
            <a:off x="8423227" y="23814"/>
            <a:ext cx="700748" cy="92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2850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4257" y="381001"/>
            <a:ext cx="74893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0" u="none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8857" y="2467428"/>
            <a:ext cx="8859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0" u="none" dirty="0" smtClean="0">
                <a:latin typeface="Book Antiqua" panose="02040602050305030304" pitchFamily="18" charset="0"/>
              </a:rPr>
              <a:t>SCHOOL WATER FLUORIDATION</a:t>
            </a:r>
            <a:endParaRPr lang="en-US" sz="2800" i="0" u="none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5715000"/>
            <a:ext cx="8545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0" u="none" dirty="0">
                <a:latin typeface="Book Antiqua" panose="02040602050305030304" pitchFamily="18" charset="0"/>
              </a:rPr>
              <a:t>DEPARTMENT </a:t>
            </a:r>
            <a:r>
              <a:rPr lang="en-US" sz="2800" i="0" u="none" dirty="0" smtClean="0">
                <a:latin typeface="Book Antiqua" panose="02040602050305030304" pitchFamily="18" charset="0"/>
              </a:rPr>
              <a:t>OF PUBLIC HEALTH DENTISTRY  </a:t>
            </a:r>
            <a:endParaRPr lang="en-US" sz="2800" i="0" u="none" dirty="0">
              <a:latin typeface="Book Antiqua" panose="0204060205030503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0" y="-14515"/>
            <a:ext cx="1393371" cy="21145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744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7" name="Text Box 5"/>
          <p:cNvSpPr txBox="1">
            <a:spLocks noChangeArrowheads="1"/>
          </p:cNvSpPr>
          <p:nvPr/>
        </p:nvSpPr>
        <p:spPr bwMode="auto">
          <a:xfrm>
            <a:off x="152400" y="381000"/>
            <a:ext cx="89916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b="1" i="0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Results also showed that-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3200" i="0" u="none" dirty="0" smtClean="0">
                <a:latin typeface="Arial" pitchFamily="34" charset="0"/>
                <a:cs typeface="Arial" pitchFamily="34" charset="0"/>
              </a:rPr>
              <a:t>Approximal surfaces </a:t>
            </a:r>
            <a:r>
              <a:rPr lang="en-US" sz="3200" i="0" u="none" dirty="0" err="1" smtClean="0">
                <a:latin typeface="Arial" pitchFamily="34" charset="0"/>
                <a:cs typeface="Arial" pitchFamily="34" charset="0"/>
              </a:rPr>
              <a:t>benifited</a:t>
            </a:r>
            <a:r>
              <a:rPr lang="en-US" sz="3200" i="0" u="none" dirty="0" smtClean="0">
                <a:latin typeface="Arial" pitchFamily="34" charset="0"/>
                <a:cs typeface="Arial" pitchFamily="34" charset="0"/>
              </a:rPr>
              <a:t> more.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3200" i="0" u="none" dirty="0" smtClean="0">
                <a:latin typeface="Arial" pitchFamily="34" charset="0"/>
                <a:cs typeface="Arial" pitchFamily="34" charset="0"/>
              </a:rPr>
              <a:t>Greater preventive  effects were 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3200" i="0" u="none" dirty="0" smtClean="0">
                <a:latin typeface="Arial" pitchFamily="34" charset="0"/>
                <a:cs typeface="Arial" pitchFamily="34" charset="0"/>
              </a:rPr>
              <a:t>observed in late erupting teeth 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3200" i="0" u="none" dirty="0" smtClean="0">
                <a:latin typeface="Arial" pitchFamily="34" charset="0"/>
                <a:cs typeface="Arial" pitchFamily="34" charset="0"/>
              </a:rPr>
              <a:t>Canines, premolars &amp; second molars.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3200" i="0" u="none" dirty="0" smtClean="0">
                <a:latin typeface="Arial" pitchFamily="34" charset="0"/>
                <a:cs typeface="Arial" pitchFamily="34" charset="0"/>
              </a:rPr>
              <a:t>No fluorosis was seen.</a:t>
            </a:r>
            <a:endParaRPr lang="en-US" sz="3200" i="0" u="non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3" name="Text Box 5"/>
          <p:cNvSpPr txBox="1">
            <a:spLocks noChangeArrowheads="1"/>
          </p:cNvSpPr>
          <p:nvPr/>
        </p:nvSpPr>
        <p:spPr bwMode="auto">
          <a:xfrm>
            <a:off x="457200" y="228600"/>
            <a:ext cx="5486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9600">
              <a:solidFill>
                <a:srgbClr val="000000"/>
              </a:solidFill>
              <a:latin typeface="Edwardian Script ITC" pitchFamily="66" charset="0"/>
            </a:endParaRPr>
          </a:p>
        </p:txBody>
      </p:sp>
      <p:sp>
        <p:nvSpPr>
          <p:cNvPr id="21709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effectLst/>
                <a:latin typeface="Arial" pitchFamily="34" charset="0"/>
                <a:cs typeface="Arial" pitchFamily="34" charset="0"/>
              </a:rPr>
              <a:t>Summary       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" y="1600200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i="0" u="none" dirty="0" smtClean="0"/>
              <a:t>Most </a:t>
            </a:r>
            <a:r>
              <a:rPr lang="en-US" sz="3200" i="0" u="none" dirty="0" err="1" smtClean="0"/>
              <a:t>usefull</a:t>
            </a:r>
            <a:r>
              <a:rPr lang="en-US" sz="3200" i="0" u="none" dirty="0" smtClean="0"/>
              <a:t> for caries control</a:t>
            </a:r>
            <a:endParaRPr lang="en-IN" sz="3200" i="0" u="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17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17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17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en-US" b="1" dirty="0"/>
              <a:t>Describe advantages &amp; disadvantages of water </a:t>
            </a:r>
            <a:r>
              <a:rPr lang="en-US" b="1" dirty="0" smtClean="0"/>
              <a:t>fluoridation (SAQ)</a:t>
            </a:r>
            <a:endParaRPr lang="en-GB" dirty="0"/>
          </a:p>
          <a:p>
            <a:r>
              <a:rPr lang="en-US" dirty="0"/>
              <a:t>Describe various studies conducted over water fluoridation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smtClean="0"/>
              <a:t>(LAQ)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04996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Bibliography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/>
              <a:t>Textbook of Essentials of Preventive &amp; Community Dentistry, by </a:t>
            </a:r>
            <a:r>
              <a:rPr lang="en-US" sz="2400" dirty="0" err="1" smtClean="0"/>
              <a:t>Soben</a:t>
            </a:r>
            <a:r>
              <a:rPr lang="en-US" sz="2400" dirty="0" smtClean="0"/>
              <a:t> Peter,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Edition. </a:t>
            </a:r>
            <a:r>
              <a:rPr lang="en-US" sz="2400" dirty="0" err="1" smtClean="0"/>
              <a:t>Arya</a:t>
            </a:r>
            <a:r>
              <a:rPr lang="en-US" sz="2400" dirty="0" smtClean="0"/>
              <a:t> Publishers, </a:t>
            </a:r>
            <a:r>
              <a:rPr lang="en-US" sz="2400" dirty="0" err="1" smtClean="0"/>
              <a:t>Chpt</a:t>
            </a:r>
            <a:r>
              <a:rPr lang="en-US" sz="2400" dirty="0" smtClean="0"/>
              <a:t>. 11 pg no.237</a:t>
            </a:r>
          </a:p>
          <a:p>
            <a:pPr>
              <a:defRPr/>
            </a:pPr>
            <a:r>
              <a:rPr lang="en-US" sz="2400" dirty="0" smtClean="0"/>
              <a:t>Community Dentistry, by </a:t>
            </a:r>
            <a:r>
              <a:rPr lang="en-US" sz="2400" dirty="0" err="1" smtClean="0"/>
              <a:t>Vimal</a:t>
            </a:r>
            <a:r>
              <a:rPr lang="en-US" sz="2400" dirty="0" smtClean="0"/>
              <a:t> </a:t>
            </a:r>
            <a:r>
              <a:rPr lang="en-US" sz="2400" dirty="0" err="1" smtClean="0"/>
              <a:t>Sikri,Poonam</a:t>
            </a:r>
            <a:r>
              <a:rPr lang="en-US" sz="2400" dirty="0" smtClean="0"/>
              <a:t> </a:t>
            </a:r>
            <a:r>
              <a:rPr lang="en-US" sz="2400" dirty="0" err="1" smtClean="0"/>
              <a:t>Sikri</a:t>
            </a:r>
            <a:r>
              <a:rPr lang="en-US" sz="2400" dirty="0" smtClean="0"/>
              <a:t>, 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</a:t>
            </a:r>
            <a:r>
              <a:rPr lang="en-US" sz="2400" dirty="0" err="1" smtClean="0"/>
              <a:t>Edition,CBS</a:t>
            </a:r>
            <a:r>
              <a:rPr lang="en-US" sz="2400" dirty="0" smtClean="0"/>
              <a:t> Publishers, </a:t>
            </a:r>
          </a:p>
          <a:p>
            <a:pPr>
              <a:defRPr/>
            </a:pPr>
            <a:r>
              <a:rPr lang="en-US" sz="2400" dirty="0" smtClean="0"/>
              <a:t>Textbook of Preventive and Community Dentistry,1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Edition, by S.S. </a:t>
            </a:r>
            <a:r>
              <a:rPr lang="en-US" sz="2400" dirty="0" err="1" smtClean="0"/>
              <a:t>Hiremath,Elsevier</a:t>
            </a:r>
            <a:r>
              <a:rPr lang="en-US" sz="2400" dirty="0" smtClean="0"/>
              <a:t> Publications, , Chpt.22 pg no.244 </a:t>
            </a:r>
          </a:p>
          <a:p>
            <a:pPr>
              <a:defRPr/>
            </a:pPr>
            <a:r>
              <a:rPr lang="en-US" sz="2400" dirty="0" smtClean="0"/>
              <a:t>Fluoride in  Preventive Dentistry Theory and Clinical Application ,by </a:t>
            </a:r>
            <a:r>
              <a:rPr lang="en-US" sz="2400" dirty="0" err="1" smtClean="0"/>
              <a:t>J.R.Mellborg</a:t>
            </a:r>
            <a:r>
              <a:rPr lang="en-US" sz="2400" dirty="0" smtClean="0"/>
              <a:t> and </a:t>
            </a:r>
            <a:r>
              <a:rPr lang="en-US" sz="2400" dirty="0" err="1" smtClean="0"/>
              <a:t>Ripa</a:t>
            </a:r>
            <a:r>
              <a:rPr lang="en-US" sz="2400" dirty="0" smtClean="0"/>
              <a:t> </a:t>
            </a:r>
            <a:r>
              <a:rPr lang="en-US" sz="2400" err="1" smtClean="0"/>
              <a:t>L.W</a:t>
            </a:r>
            <a:r>
              <a:rPr lang="en-US" sz="2400" smtClean="0"/>
              <a:t>.,1</a:t>
            </a:r>
            <a:r>
              <a:rPr lang="en-US" sz="2400" baseline="30000" smtClean="0"/>
              <a:t>st</a:t>
            </a:r>
            <a:r>
              <a:rPr lang="en-US" sz="2400" smtClean="0"/>
              <a:t>  </a:t>
            </a:r>
            <a:r>
              <a:rPr lang="en-US" sz="2400" dirty="0" err="1" smtClean="0"/>
              <a:t>Edition,Quintessence</a:t>
            </a:r>
            <a:r>
              <a:rPr lang="en-US" sz="2400" dirty="0" smtClean="0"/>
              <a:t> Publishing company</a:t>
            </a:r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398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8000" b="1" dirty="0" smtClean="0">
                <a:latin typeface="Algerian" pitchFamily="82" charset="0"/>
              </a:rPr>
              <a:t>THANK YOU</a:t>
            </a:r>
            <a:endParaRPr lang="en-US" sz="8000" b="1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3276600"/>
                <a:gridCol w="1447800"/>
                <a:gridCol w="1219200"/>
                <a:gridCol w="1219200"/>
                <a:gridCol w="1295400"/>
              </a:tblGrid>
              <a:tr h="109774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Sr.no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Learning objectives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</a:tr>
              <a:tr h="1832750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>
                        <a:defRPr/>
                      </a:pPr>
                      <a:r>
                        <a:rPr lang="en-US" dirty="0" smtClean="0"/>
                        <a:t>Describe advantages &amp; disadvantages of water fluoridation</a:t>
                      </a:r>
                    </a:p>
                    <a:p>
                      <a:pPr eaLnBrk="1" hangingPunct="1">
                        <a:defRPr/>
                      </a:pP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489109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Describe various studies conducted over water fluoridation.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515" y="-93797"/>
            <a:ext cx="9260115" cy="110309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304800" y="894007"/>
            <a:ext cx="97971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0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;</a:t>
            </a:r>
            <a:endParaRPr lang="en-US" sz="2400" b="1" i="0" u="non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Contents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Introduction</a:t>
            </a:r>
          </a:p>
          <a:p>
            <a:pPr eaLnBrk="1" hangingPunct="1">
              <a:defRPr/>
            </a:pPr>
            <a:r>
              <a:rPr lang="en-US" dirty="0" smtClean="0"/>
              <a:t>Advantages of water fluoridation</a:t>
            </a:r>
          </a:p>
          <a:p>
            <a:pPr eaLnBrk="1" hangingPunct="1">
              <a:defRPr/>
            </a:pPr>
            <a:r>
              <a:rPr lang="en-US" dirty="0" smtClean="0"/>
              <a:t>Disadvantages of water fluoridation</a:t>
            </a:r>
          </a:p>
          <a:p>
            <a:pPr eaLnBrk="1" hangingPunct="1">
              <a:defRPr/>
            </a:pPr>
            <a:r>
              <a:rPr lang="en-US" dirty="0" smtClean="0"/>
              <a:t>Various studies conducted over water fluoridation</a:t>
            </a:r>
          </a:p>
          <a:p>
            <a:pPr eaLnBrk="1" hangingPunct="1">
              <a:defRPr/>
            </a:pPr>
            <a:r>
              <a:rPr lang="en-US" dirty="0" smtClean="0"/>
              <a:t>Conclusion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152400" y="762000"/>
            <a:ext cx="8763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 sz="3200" i="0" u="none" dirty="0" smtClean="0">
                <a:latin typeface="Arial" pitchFamily="34" charset="0"/>
                <a:cs typeface="Arial" pitchFamily="34" charset="0"/>
              </a:rPr>
              <a:t>It is a method </a:t>
            </a:r>
            <a:r>
              <a:rPr lang="en-US" sz="3200" i="0" u="none" dirty="0">
                <a:latin typeface="Arial" pitchFamily="34" charset="0"/>
                <a:cs typeface="Arial" pitchFamily="34" charset="0"/>
              </a:rPr>
              <a:t>of supplying fluoride </a:t>
            </a:r>
            <a:endParaRPr lang="en-US" sz="3200" i="0" u="none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endParaRPr lang="en-US" sz="3200" i="0" u="none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 sz="3200" i="0" u="none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US" sz="3200" i="0" u="none" dirty="0">
                <a:latin typeface="Arial" pitchFamily="34" charset="0"/>
                <a:cs typeface="Arial" pitchFamily="34" charset="0"/>
              </a:rPr>
              <a:t>children is by fluoridating </a:t>
            </a:r>
            <a:endParaRPr lang="en-US" sz="3200" i="0" u="none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endParaRPr lang="en-US" sz="3200" i="0" u="none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 sz="3200" i="0" u="none" dirty="0" smtClean="0">
                <a:latin typeface="Arial" pitchFamily="34" charset="0"/>
                <a:cs typeface="Arial" pitchFamily="34" charset="0"/>
              </a:rPr>
              <a:t>‘School Water Supply’.</a:t>
            </a:r>
            <a:endParaRPr lang="en-US" sz="3200" i="0" u="non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57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500"/>
                                        <p:tgtEl>
                                          <p:spTgt spid="1577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" dur="500"/>
                                        <p:tgtEl>
                                          <p:spTgt spid="1577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3581400"/>
          </a:xfrm>
        </p:spPr>
        <p:txBody>
          <a:bodyPr/>
          <a:lstStyle/>
          <a:p>
            <a:pPr eaLnBrk="1" hangingPunct="1">
              <a:buClr>
                <a:srgbClr val="000000"/>
              </a:buClr>
              <a:buFont typeface="Arial Unicode MS" pitchFamily="34" charset="-128"/>
              <a:buBlip>
                <a:blip r:embed="rId2"/>
              </a:buBlip>
            </a:pPr>
            <a:r>
              <a:rPr lang="en-US" dirty="0" smtClean="0">
                <a:effectLst/>
                <a:latin typeface="+mj-lt"/>
              </a:rPr>
              <a:t>A pilot school water fluoridation study </a:t>
            </a:r>
          </a:p>
          <a:p>
            <a:pPr eaLnBrk="1" hangingPunct="1">
              <a:buClr>
                <a:srgbClr val="000000"/>
              </a:buClr>
              <a:buFont typeface="Arial Unicode MS" pitchFamily="34" charset="-128"/>
              <a:buBlip>
                <a:blip r:embed="rId2"/>
              </a:buBlip>
            </a:pPr>
            <a:endParaRPr lang="en-US" dirty="0" smtClean="0">
              <a:effectLst/>
              <a:latin typeface="+mj-lt"/>
            </a:endParaRPr>
          </a:p>
          <a:p>
            <a:pPr eaLnBrk="1" hangingPunct="1">
              <a:buClr>
                <a:srgbClr val="000000"/>
              </a:buClr>
              <a:buFont typeface="Arial Unicode MS" pitchFamily="34" charset="-128"/>
              <a:buBlip>
                <a:blip r:embed="rId2"/>
              </a:buBlip>
            </a:pPr>
            <a:r>
              <a:rPr lang="en-US" dirty="0" smtClean="0">
                <a:effectLst/>
                <a:latin typeface="+mj-lt"/>
              </a:rPr>
              <a:t>Initiated in  </a:t>
            </a:r>
            <a:r>
              <a:rPr lang="en-US" i="1" u="sng" dirty="0" smtClean="0">
                <a:effectLst/>
                <a:latin typeface="+mj-lt"/>
              </a:rPr>
              <a:t>VIRGIN</a:t>
            </a:r>
            <a:r>
              <a:rPr lang="en-US" dirty="0" smtClean="0">
                <a:effectLst/>
                <a:latin typeface="+mj-lt"/>
              </a:rPr>
              <a:t> islands ( </a:t>
            </a:r>
            <a:r>
              <a:rPr lang="en-US" i="1" u="sng" dirty="0" smtClean="0">
                <a:effectLst/>
                <a:latin typeface="+mj-lt"/>
              </a:rPr>
              <a:t>1954)</a:t>
            </a:r>
            <a:endParaRPr lang="en-US" dirty="0" smtClean="0">
              <a:effectLst/>
              <a:latin typeface="+mj-lt"/>
            </a:endParaRPr>
          </a:p>
          <a:p>
            <a:pPr eaLnBrk="1" hangingPunct="1">
              <a:buClr>
                <a:srgbClr val="000000"/>
              </a:buClr>
              <a:buFont typeface="Arial Unicode MS" pitchFamily="34" charset="-128"/>
              <a:buNone/>
            </a:pPr>
            <a:endParaRPr lang="en-US" dirty="0" smtClean="0">
              <a:effectLst/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685801"/>
            <a:ext cx="8991600" cy="4495800"/>
          </a:xfrm>
        </p:spPr>
        <p:txBody>
          <a:bodyPr/>
          <a:lstStyle/>
          <a:p>
            <a:pPr eaLnBrk="1" hangingPunct="1">
              <a:buClr>
                <a:srgbClr val="000000"/>
              </a:buClr>
              <a:buFont typeface="Arial" charset="0"/>
              <a:buBlip>
                <a:blip r:embed="rId2"/>
              </a:buBlip>
            </a:pPr>
            <a:r>
              <a:rPr lang="en-US" dirty="0" smtClean="0">
                <a:effectLst/>
                <a:latin typeface="Aq"/>
                <a:cs typeface="Arial" pitchFamily="34" charset="0"/>
              </a:rPr>
              <a:t>In 1962, 8 years after fluoridating </a:t>
            </a:r>
          </a:p>
          <a:p>
            <a:pPr eaLnBrk="1" hangingPunct="1">
              <a:buClr>
                <a:srgbClr val="000000"/>
              </a:buClr>
              <a:buFont typeface="Arial" charset="0"/>
              <a:buBlip>
                <a:blip r:embed="rId2"/>
              </a:buBlip>
            </a:pPr>
            <a:endParaRPr lang="en-US" dirty="0" smtClean="0">
              <a:effectLst/>
              <a:latin typeface="Aq"/>
              <a:cs typeface="Arial" pitchFamily="34" charset="0"/>
            </a:endParaRPr>
          </a:p>
          <a:p>
            <a:pPr eaLnBrk="1" hangingPunct="1">
              <a:buClr>
                <a:srgbClr val="000000"/>
              </a:buClr>
              <a:buFont typeface="Arial" charset="0"/>
              <a:buBlip>
                <a:blip r:embed="rId2"/>
              </a:buBlip>
            </a:pPr>
            <a:endParaRPr lang="en-US" dirty="0" smtClean="0">
              <a:effectLst/>
              <a:latin typeface="Aq"/>
              <a:cs typeface="Arial" pitchFamily="34" charset="0"/>
            </a:endParaRPr>
          </a:p>
          <a:p>
            <a:pPr eaLnBrk="1" hangingPunct="1">
              <a:buClr>
                <a:srgbClr val="000000"/>
              </a:buClr>
              <a:buFont typeface="Arial" charset="0"/>
              <a:buBlip>
                <a:blip r:embed="rId2"/>
              </a:buBlip>
            </a:pPr>
            <a:r>
              <a:rPr lang="en-US" dirty="0" smtClean="0">
                <a:effectLst/>
                <a:latin typeface="Aq"/>
                <a:cs typeface="Arial" pitchFamily="34" charset="0"/>
              </a:rPr>
              <a:t>22% lower caries level than their counterparts.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effectLst/>
                <a:latin typeface="Arial" pitchFamily="34" charset="0"/>
                <a:cs typeface="Arial" pitchFamily="34" charset="0"/>
              </a:rPr>
              <a:t>Advantages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28600" y="1295400"/>
            <a:ext cx="89154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i="0" u="none" dirty="0" smtClean="0">
                <a:latin typeface="Arial" pitchFamily="34" charset="0"/>
                <a:cs typeface="Arial" pitchFamily="34" charset="0"/>
              </a:rPr>
              <a:t>No effort is required by the </a:t>
            </a:r>
            <a:r>
              <a:rPr lang="en-US" sz="3200" i="0" u="none" dirty="0" err="1" smtClean="0">
                <a:latin typeface="Arial" pitchFamily="34" charset="0"/>
                <a:cs typeface="Arial" pitchFamily="34" charset="0"/>
              </a:rPr>
              <a:t>recipent</a:t>
            </a:r>
            <a:r>
              <a:rPr lang="en-US" sz="3200" i="0" u="none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i="0" u="none" dirty="0" smtClean="0">
                <a:latin typeface="Arial" pitchFamily="34" charset="0"/>
                <a:cs typeface="Arial" pitchFamily="34" charset="0"/>
              </a:rPr>
              <a:t>It is effective and economical.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i="0" u="none" dirty="0" smtClean="0">
                <a:latin typeface="Arial" pitchFamily="34" charset="0"/>
                <a:cs typeface="Arial" pitchFamily="34" charset="0"/>
              </a:rPr>
              <a:t>It is technically feasible 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i="0" u="none" dirty="0" smtClean="0">
                <a:latin typeface="Arial" pitchFamily="34" charset="0"/>
                <a:cs typeface="Arial" pitchFamily="34" charset="0"/>
              </a:rPr>
              <a:t>caries experience is high during 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i="0" u="none" dirty="0" smtClean="0">
                <a:latin typeface="Arial" pitchFamily="34" charset="0"/>
                <a:cs typeface="Arial" pitchFamily="34" charset="0"/>
              </a:rPr>
              <a:t>the developmental period</a:t>
            </a:r>
            <a:endParaRPr lang="en-US" sz="3200" i="0" u="non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charRg st="0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50">
                                            <p:txEl>
                                              <p:charRg st="0" end="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charRg st="38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6150">
                                            <p:txEl>
                                              <p:charRg st="38" end="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charRg st="70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6150">
                                            <p:txEl>
                                              <p:charRg st="70" end="1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charRg st="157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6150">
                                            <p:txEl>
                                              <p:charRg st="157" end="1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Disadvantages 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686800" cy="5410200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Need for co-operation from school authorities </a:t>
            </a:r>
          </a:p>
          <a:p>
            <a:pPr eaLnBrk="1" hangingPunct="1"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All children may not attend the school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7376" name="Group 1072"/>
          <p:cNvGraphicFramePr>
            <a:graphicFrameLocks noGrp="1"/>
          </p:cNvGraphicFramePr>
          <p:nvPr>
            <p:ph type="tbl" idx="1"/>
          </p:nvPr>
        </p:nvGraphicFramePr>
        <p:xfrm>
          <a:off x="304800" y="264158"/>
          <a:ext cx="8610600" cy="5603242"/>
        </p:xfrm>
        <a:graphic>
          <a:graphicData uri="http://schemas.openxmlformats.org/drawingml/2006/table">
            <a:tbl>
              <a:tblPr/>
              <a:tblGrid>
                <a:gridCol w="2286000"/>
                <a:gridCol w="4251678"/>
                <a:gridCol w="2072922"/>
              </a:tblGrid>
              <a:tr h="76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Years of fluoridation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                  </a:t>
                      </a:r>
                      <a:r>
                        <a:rPr kumimoji="0" 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place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Caries reduction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After 4 yrs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PIKE COUNTY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ELK LAKE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After 8yrs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PIKE COUNTY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33%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ELK LAKE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35%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After 12yrs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ELK LAKE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SEAGROOVE-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741</TotalTime>
  <Words>339</Words>
  <Application>Microsoft Office PowerPoint</Application>
  <PresentationFormat>On-screen Show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Theme1</vt:lpstr>
      <vt:lpstr>Slide 1</vt:lpstr>
      <vt:lpstr>Specific learning Objectives </vt:lpstr>
      <vt:lpstr>Contents </vt:lpstr>
      <vt:lpstr>Slide 4</vt:lpstr>
      <vt:lpstr>Slide 5</vt:lpstr>
      <vt:lpstr>Slide 6</vt:lpstr>
      <vt:lpstr>Advantages</vt:lpstr>
      <vt:lpstr>Disadvantages </vt:lpstr>
      <vt:lpstr>Slide 9</vt:lpstr>
      <vt:lpstr>Slide 10</vt:lpstr>
      <vt:lpstr>Summary        </vt:lpstr>
      <vt:lpstr>EXPECTED QUESTIONS</vt:lpstr>
      <vt:lpstr>Bibliography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AppzStock</dc:creator>
  <cp:lastModifiedBy>Dr Ram Tiwari</cp:lastModifiedBy>
  <cp:revision>185</cp:revision>
  <dcterms:created xsi:type="dcterms:W3CDTF">2007-07-30T17:08:06Z</dcterms:created>
  <dcterms:modified xsi:type="dcterms:W3CDTF">2022-09-01T04:28:45Z</dcterms:modified>
</cp:coreProperties>
</file>